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6858000" cx="9144000"/>
  <p:notesSz cx="6858000" cy="9144000"/>
  <p:embeddedFontLst>
    <p:embeddedFont>
      <p:font typeface="Montserra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regular.fntdata"/><Relationship Id="rId50" Type="http://schemas.openxmlformats.org/officeDocument/2006/relationships/slide" Target="slides/slide44.xml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5e2f040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b5e2f040a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ba9b30c1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ba9b30c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5ba9b30c1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b35ee8c3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8b35ee8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8b35ee8c3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b35ee8c37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b35ee8c3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8b35ee8c37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ba9b30c1c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ba9b30c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5ba9b30c1c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1" name="Google Shape;131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2" name="Google Shape;13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9" name="Google Shape;139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/>
        </p:nvSpPr>
        <p:spPr>
          <a:xfrm>
            <a:off x="1168930" y="6408634"/>
            <a:ext cx="342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Relationship Id="rId4" Type="http://schemas.openxmlformats.org/officeDocument/2006/relationships/hyperlink" Target="http://martinfowler.com/bliki/BlueGreenDeployment.ht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Relationship Id="rId4" Type="http://schemas.openxmlformats.org/officeDocument/2006/relationships/hyperlink" Target="https://www.weave.works/blog/gitops-git-push-all-the-things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Containers and </a:t>
            </a:r>
            <a:br>
              <a:rPr lang="en-US" sz="3959"/>
            </a:br>
            <a:r>
              <a:rPr lang="en-US" sz="3959"/>
              <a:t>the evolution of cloud native</a:t>
            </a:r>
            <a:endParaRPr sz="3959"/>
          </a:p>
        </p:txBody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Native Computing Foundation</a:t>
            </a:r>
            <a:endParaRPr sz="3959"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475" y="3776350"/>
            <a:ext cx="5908801" cy="2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LXC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Docker adds several things to LXC and containerization: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Copy on write filesystem</a:t>
            </a:r>
            <a:endParaRPr sz="2590"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Layered images and the ability to extend machines easily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Simple textual config file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Portable deployment across machines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Creating an ecosystem of images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Application centric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Each VM is a process (roughly speaking)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Plus others (auto-build, etc)</a:t>
            </a:r>
            <a:endParaRPr sz="259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</a:t>
            </a:r>
            <a:r>
              <a:rPr i="1" lang="en-US"/>
              <a:t>ecosystem </a:t>
            </a:r>
            <a:r>
              <a:rPr lang="en-US"/>
              <a:t>has created a </a:t>
            </a:r>
            <a:r>
              <a:rPr i="1" lang="en-US"/>
              <a:t> network effect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Metcalfe’s Law states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value of a telecommunications network is proportional to the square of the number of connected users of the system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is surely a corollary for ecosystems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Some simple Docker commands</a:t>
            </a:r>
            <a:endParaRPr sz="3959"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way of configuring multiple Docker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Solves security issues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Shouldn’t put secrets in Dockerfile or Docker image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Manages dependencies between containers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Machine</a:t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docker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VirtualBox, Amazon, DigitalOcean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Let’s you start/stop and configure Docker to talk to the remote server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2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Datacenter Operating System</a:t>
            </a:r>
            <a:br>
              <a:rPr lang="en-US" sz="3959"/>
            </a:br>
            <a:r>
              <a:rPr lang="en-US" sz="2430"/>
              <a:t>aka Container Orchestration</a:t>
            </a:r>
            <a:endParaRPr sz="3959"/>
          </a:p>
        </p:txBody>
      </p:sp>
      <p:sp>
        <p:nvSpPr>
          <p:cNvPr id="289" name="Google Shape;289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Mesos</a:t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159" y="1417638"/>
            <a:ext cx="7379368" cy="496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Netflix Titus</a:t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2414768"/>
            <a:ext cx="7102195" cy="405376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/>
          <p:cNvSpPr txBox="1"/>
          <p:nvPr/>
        </p:nvSpPr>
        <p:spPr>
          <a:xfrm>
            <a:off x="660400" y="1214438"/>
            <a:ext cx="583194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Running on 5000 AWS instances (m4.4xlarge and r3.8xlarge)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regions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10,000 containers running at any 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1,000,000 containers launched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8"/>
          <p:cNvSpPr/>
          <p:nvPr/>
        </p:nvSpPr>
        <p:spPr>
          <a:xfrm>
            <a:off x="4206345" y="6526481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https://www.infoq.com/news/2017/07/netflix-titus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 sz="2400"/>
          </a:p>
        </p:txBody>
      </p:sp>
      <p:pic>
        <p:nvPicPr>
          <p:cNvPr id="310" name="Google Shape;3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316" name="Google Shape;31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329" name="Google Shape;329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KOPS </a:t>
            </a:r>
            <a:endParaRPr/>
          </a:p>
        </p:txBody>
      </p:sp>
      <p:pic>
        <p:nvPicPr>
          <p:cNvPr id="341" name="Google Shape;34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638"/>
            <a:ext cx="9144000" cy="584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Sharing of resources</a:t>
            </a:r>
            <a:br>
              <a:rPr lang="en-US" sz="3959"/>
            </a:br>
            <a:r>
              <a:rPr lang="en-US" sz="3959"/>
              <a:t>vs Isolation</a:t>
            </a:r>
            <a:endParaRPr sz="3959"/>
          </a:p>
        </p:txBody>
      </p:sp>
      <p:cxnSp>
        <p:nvCxnSpPr>
          <p:cNvPr id="171" name="Google Shape;171;p28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72" name="Google Shape;172;p28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73" name="Google Shape;173;p28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eksctl</a:t>
            </a:r>
            <a:endParaRPr/>
          </a:p>
        </p:txBody>
      </p:sp>
      <p:pic>
        <p:nvPicPr>
          <p:cNvPr id="347" name="Google Shape;34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"/>
            <a:ext cx="9144000" cy="657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knative</a:t>
            </a:r>
            <a:endParaRPr/>
          </a:p>
        </p:txBody>
      </p:sp>
      <p:pic>
        <p:nvPicPr>
          <p:cNvPr id="354" name="Google Shape;354;p56"/>
          <p:cNvPicPr preferRelativeResize="0"/>
          <p:nvPr/>
        </p:nvPicPr>
        <p:blipFill rotWithShape="1">
          <a:blip r:embed="rId3">
            <a:alphaModFix/>
          </a:blip>
          <a:srcRect b="0" l="33101" r="0" t="0"/>
          <a:stretch/>
        </p:blipFill>
        <p:spPr>
          <a:xfrm>
            <a:off x="818275" y="1462350"/>
            <a:ext cx="7286627" cy="48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knative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500"/>
              <a:t>Pronounced “kay-native”</a:t>
            </a:r>
            <a:endParaRPr sz="3700"/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75" y="1722450"/>
            <a:ext cx="3972401" cy="3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250" y="4993925"/>
            <a:ext cx="5828182" cy="17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7"/>
          <p:cNvSpPr txBox="1"/>
          <p:nvPr/>
        </p:nvSpPr>
        <p:spPr>
          <a:xfrm>
            <a:off x="4393400" y="1919075"/>
            <a:ext cx="5611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Serverless for Kubernetes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Serving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0-n scaling for workloads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Blue-green deployment and versioning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Eventing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Pub-Sub type messaging for k8s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Distribution of events to serving</a:t>
            </a:r>
            <a:br>
              <a:rPr lang="en-US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Pipelines and fanouts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kompose</a:t>
            </a:r>
            <a:endParaRPr/>
          </a:p>
        </p:txBody>
      </p:sp>
      <p:pic>
        <p:nvPicPr>
          <p:cNvPr id="370" name="Google Shape;3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189038"/>
            <a:ext cx="7612410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376" name="Google Shape;37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382" name="Google Shape;382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and DevOps</a:t>
            </a:r>
            <a:endParaRPr/>
          </a:p>
        </p:txBody>
      </p:sp>
      <p:sp>
        <p:nvSpPr>
          <p:cNvPr id="388" name="Google Shape;388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It could be argued strongly that the rise of DevOps is tied to the rise of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Clear requirement for automated, repeatable configuration and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Reducing the hardware provisioning time has highlighted the challenges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394" name="Google Shape;39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401" name="Google Shape;40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3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Deployment</a:t>
            </a:r>
            <a:endParaRPr/>
          </a:p>
        </p:txBody>
      </p:sp>
      <p:pic>
        <p:nvPicPr>
          <p:cNvPr id="409" name="Google Shape;4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46257"/>
            <a:ext cx="8991600" cy="3184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Lightweight Virtualization history</a:t>
            </a:r>
            <a:endParaRPr sz="3959"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tools</a:t>
            </a:r>
            <a:endParaRPr/>
          </a:p>
        </p:txBody>
      </p:sp>
      <p:sp>
        <p:nvSpPr>
          <p:cNvPr id="415" name="Google Shape;415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Puppet, Chef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 configuration and deployment tools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Allow complex infrastructures to be re-configured automatically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Vagrant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VMs instantly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Plus many many more!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7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433" name="Google Shape;433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Infrastructure as Code</a:t>
            </a:r>
            <a:endParaRPr sz="2600"/>
          </a:p>
          <a:p>
            <a:pPr indent="-3048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Terraform + Deployment + Containers + Build </a:t>
            </a:r>
            <a:endParaRPr sz="2600"/>
          </a:p>
          <a:p>
            <a:pPr indent="-3048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Everything is in Git</a:t>
            </a:r>
            <a:endParaRPr sz="2600"/>
          </a:p>
          <a:p>
            <a:pPr indent="-2476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Any change to the infrastructure is a Pull Request</a:t>
            </a:r>
            <a:endParaRPr sz="2200"/>
          </a:p>
        </p:txBody>
      </p:sp>
      <p:pic>
        <p:nvPicPr>
          <p:cNvPr id="434" name="Google Shape;4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3452813"/>
            <a:ext cx="870585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40" name="Google Shape;440;p6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Linux Containers (LXC)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Virtualization inside the Linux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the only Linux option, but the most popular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virtualization including CPU, memory, disk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and effective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cgroups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Control of resources by process: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blkio — this subsystem sets limits block devices such as physical drives 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 - access to the CPU.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cpuacct — this reports on CPU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cpuset — this controls usage by CPUs in a multicore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devices — this denies or grants access to devices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freezer — suspends and resumes tasks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memory — controls and reports on memory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net_cls — tags network packets with ids for control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net_prio — priority of network traffic per interface.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ns — the namespace subsystem.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libcontainer and the Open Container Foundation</a:t>
            </a:r>
            <a:endParaRPr sz="3959"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 standardised interface into the container layer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Part of runC the open runtime from Docker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 key basis of the Open Container Foundation</a:t>
            </a:r>
            <a:endParaRPr sz="2400"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00" y="3753970"/>
            <a:ext cx="7137400" cy="2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